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6858000" cy="9906000" type="A4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30" d="100"/>
          <a:sy n="130" d="100"/>
        </p:scale>
        <p:origin x="1206" y="-3306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852D9-3C2B-40C3-B2E3-7BD33DC1323B}" type="datetimeFigureOut">
              <a:rPr lang="en-IE" smtClean="0"/>
              <a:pPr/>
              <a:t>02/12/2015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F607F-F40B-4131-A7B7-8D356AC9C53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852D9-3C2B-40C3-B2E3-7BD33DC1323B}" type="datetimeFigureOut">
              <a:rPr lang="en-IE" smtClean="0"/>
              <a:pPr/>
              <a:t>02/12/2015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F607F-F40B-4131-A7B7-8D356AC9C53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573264"/>
            <a:ext cx="1157288" cy="122082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573264"/>
            <a:ext cx="3357563" cy="122082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852D9-3C2B-40C3-B2E3-7BD33DC1323B}" type="datetimeFigureOut">
              <a:rPr lang="en-IE" smtClean="0"/>
              <a:pPr/>
              <a:t>02/12/2015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F607F-F40B-4131-A7B7-8D356AC9C53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852D9-3C2B-40C3-B2E3-7BD33DC1323B}" type="datetimeFigureOut">
              <a:rPr lang="en-IE" smtClean="0"/>
              <a:pPr/>
              <a:t>02/12/2015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F607F-F40B-4131-A7B7-8D356AC9C53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852D9-3C2B-40C3-B2E3-7BD33DC1323B}" type="datetimeFigureOut">
              <a:rPr lang="en-IE" smtClean="0"/>
              <a:pPr/>
              <a:t>02/12/2015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F607F-F40B-4131-A7B7-8D356AC9C53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852D9-3C2B-40C3-B2E3-7BD33DC1323B}" type="datetimeFigureOut">
              <a:rPr lang="en-IE" smtClean="0"/>
              <a:pPr/>
              <a:t>02/12/2015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F607F-F40B-4131-A7B7-8D356AC9C53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852D9-3C2B-40C3-B2E3-7BD33DC1323B}" type="datetimeFigureOut">
              <a:rPr lang="en-IE" smtClean="0"/>
              <a:pPr/>
              <a:t>02/12/2015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F607F-F40B-4131-A7B7-8D356AC9C53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852D9-3C2B-40C3-B2E3-7BD33DC1323B}" type="datetimeFigureOut">
              <a:rPr lang="en-IE" smtClean="0"/>
              <a:pPr/>
              <a:t>02/12/2015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F607F-F40B-4131-A7B7-8D356AC9C53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852D9-3C2B-40C3-B2E3-7BD33DC1323B}" type="datetimeFigureOut">
              <a:rPr lang="en-IE" smtClean="0"/>
              <a:pPr/>
              <a:t>02/12/2015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F607F-F40B-4131-A7B7-8D356AC9C53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852D9-3C2B-40C3-B2E3-7BD33DC1323B}" type="datetimeFigureOut">
              <a:rPr lang="en-IE" smtClean="0"/>
              <a:pPr/>
              <a:t>02/12/2015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F607F-F40B-4131-A7B7-8D356AC9C53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852D9-3C2B-40C3-B2E3-7BD33DC1323B}" type="datetimeFigureOut">
              <a:rPr lang="en-IE" smtClean="0"/>
              <a:pPr/>
              <a:t>02/12/2015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F607F-F40B-4131-A7B7-8D356AC9C53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852D9-3C2B-40C3-B2E3-7BD33DC1323B}" type="datetimeFigureOut">
              <a:rPr lang="en-IE" smtClean="0"/>
              <a:pPr/>
              <a:t>02/12/2015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F607F-F40B-4131-A7B7-8D356AC9C533}" type="slidenum">
              <a:rPr lang="en-IE" smtClean="0"/>
              <a:pPr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28"/>
          <p:cNvSpPr/>
          <p:nvPr/>
        </p:nvSpPr>
        <p:spPr>
          <a:xfrm>
            <a:off x="5597718" y="7680960"/>
            <a:ext cx="437322" cy="222637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/>
          <p:cNvSpPr txBox="1"/>
          <p:nvPr/>
        </p:nvSpPr>
        <p:spPr>
          <a:xfrm>
            <a:off x="1713256" y="1337087"/>
            <a:ext cx="5144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IE" sz="2400" dirty="0" smtClean="0">
                <a:solidFill>
                  <a:schemeClr val="tx2">
                    <a:lumMod val="75000"/>
                  </a:schemeClr>
                </a:solidFill>
                <a:latin typeface="Wide Latin" pitchFamily="18" charset="0"/>
              </a:rPr>
              <a:t>your</a:t>
            </a:r>
            <a:r>
              <a:rPr lang="en-IE" sz="1200" dirty="0">
                <a:solidFill>
                  <a:schemeClr val="tx2">
                    <a:lumMod val="75000"/>
                  </a:schemeClr>
                </a:solidFill>
                <a:latin typeface="Wide Latin" pitchFamily="18" charset="0"/>
              </a:rPr>
              <a:t>  </a:t>
            </a:r>
            <a:r>
              <a:rPr lang="en-IE" sz="2400" dirty="0" smtClean="0">
                <a:solidFill>
                  <a:schemeClr val="tx2">
                    <a:lumMod val="75000"/>
                  </a:schemeClr>
                </a:solidFill>
                <a:latin typeface="Wide Latin" pitchFamily="18" charset="0"/>
              </a:rPr>
              <a:t>key</a:t>
            </a:r>
            <a:r>
              <a:rPr lang="en-IE" sz="1200" dirty="0">
                <a:solidFill>
                  <a:schemeClr val="tx2">
                    <a:lumMod val="75000"/>
                  </a:schemeClr>
                </a:solidFill>
                <a:latin typeface="Wide Latin" pitchFamily="18" charset="0"/>
              </a:rPr>
              <a:t>  </a:t>
            </a:r>
            <a:r>
              <a:rPr lang="en-IE" sz="2400" dirty="0" smtClean="0">
                <a:solidFill>
                  <a:schemeClr val="tx2">
                    <a:lumMod val="75000"/>
                  </a:schemeClr>
                </a:solidFill>
                <a:latin typeface="Wide Latin" pitchFamily="18" charset="0"/>
              </a:rPr>
              <a:t>to</a:t>
            </a:r>
            <a:r>
              <a:rPr lang="en-IE" sz="1200" dirty="0">
                <a:solidFill>
                  <a:schemeClr val="tx2">
                    <a:lumMod val="75000"/>
                  </a:schemeClr>
                </a:solidFill>
                <a:latin typeface="Wide Latin" pitchFamily="18" charset="0"/>
              </a:rPr>
              <a:t>  </a:t>
            </a:r>
            <a:r>
              <a:rPr lang="en-IE" sz="2400" dirty="0" smtClean="0">
                <a:solidFill>
                  <a:schemeClr val="tx2">
                    <a:lumMod val="75000"/>
                  </a:schemeClr>
                </a:solidFill>
                <a:latin typeface="Wide Latin" pitchFamily="18" charset="0"/>
              </a:rPr>
              <a:t>the</a:t>
            </a:r>
            <a:r>
              <a:rPr lang="en-IE" sz="1200" dirty="0">
                <a:solidFill>
                  <a:schemeClr val="tx2">
                    <a:lumMod val="75000"/>
                  </a:schemeClr>
                </a:solidFill>
                <a:latin typeface="Wide Latin" pitchFamily="18" charset="0"/>
              </a:rPr>
              <a:t>  </a:t>
            </a:r>
            <a:r>
              <a:rPr lang="en-IE" sz="2400" dirty="0" smtClean="0">
                <a:solidFill>
                  <a:schemeClr val="tx2">
                    <a:lumMod val="75000"/>
                  </a:schemeClr>
                </a:solidFill>
                <a:latin typeface="Wide Latin" pitchFamily="18" charset="0"/>
              </a:rPr>
              <a:t>past</a:t>
            </a:r>
            <a:endParaRPr lang="en-IE" sz="2400" dirty="0">
              <a:solidFill>
                <a:schemeClr val="tx2">
                  <a:lumMod val="75000"/>
                </a:schemeClr>
              </a:solidFill>
              <a:latin typeface="Wide Lati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628" y="395765"/>
            <a:ext cx="7028963" cy="12229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200"/>
              </a:lnSpc>
            </a:pPr>
            <a:r>
              <a:rPr lang="en-IE" sz="5200" b="1" dirty="0" smtClean="0">
                <a:ln w="18000">
                  <a:noFill/>
                  <a:prstDash val="solid"/>
                  <a:miter lim="800000"/>
                </a:ln>
                <a:solidFill>
                  <a:srgbClr val="A50021"/>
                </a:solidFill>
                <a:latin typeface="Ethnocentric" pitchFamily="2" charset="0"/>
              </a:rPr>
              <a:t>K</a:t>
            </a:r>
            <a:r>
              <a:rPr lang="en-IE" sz="4400" b="1" dirty="0" smtClean="0">
                <a:ln w="18000">
                  <a:noFill/>
                  <a:prstDash val="solid"/>
                  <a:miter lim="800000"/>
                </a:ln>
                <a:solidFill>
                  <a:srgbClr val="A50021"/>
                </a:solidFill>
                <a:latin typeface="Ethnocentric" pitchFamily="2" charset="0"/>
              </a:rPr>
              <a:t> </a:t>
            </a:r>
            <a:r>
              <a:rPr lang="en-IE" sz="5200" b="1" dirty="0" smtClean="0">
                <a:ln w="18000">
                  <a:noFill/>
                  <a:prstDash val="solid"/>
                  <a:miter lim="800000"/>
                </a:ln>
                <a:solidFill>
                  <a:srgbClr val="A50021"/>
                </a:solidFill>
                <a:latin typeface="Ethnocentric" pitchFamily="2" charset="0"/>
              </a:rPr>
              <a:t>ilmainham </a:t>
            </a:r>
            <a:br>
              <a:rPr lang="en-IE" sz="5200" b="1" dirty="0" smtClean="0">
                <a:ln w="18000">
                  <a:noFill/>
                  <a:prstDash val="solid"/>
                  <a:miter lim="800000"/>
                </a:ln>
                <a:solidFill>
                  <a:srgbClr val="A50021"/>
                </a:solidFill>
                <a:latin typeface="Ethnocentric" pitchFamily="2" charset="0"/>
              </a:rPr>
            </a:br>
            <a:r>
              <a:rPr lang="en-IE" sz="5200" b="1" dirty="0" smtClean="0">
                <a:ln w="18000">
                  <a:noFill/>
                  <a:prstDash val="solid"/>
                  <a:miter lim="800000"/>
                </a:ln>
                <a:solidFill>
                  <a:srgbClr val="A50021"/>
                </a:solidFill>
                <a:latin typeface="Ethnocentric" pitchFamily="2" charset="0"/>
              </a:rPr>
              <a:t>    Tales</a:t>
            </a:r>
            <a:endParaRPr lang="en-IE" sz="5200" b="1" dirty="0">
              <a:ln w="18000">
                <a:noFill/>
                <a:prstDash val="solid"/>
                <a:miter lim="800000"/>
              </a:ln>
              <a:solidFill>
                <a:srgbClr val="A50021"/>
              </a:solidFill>
              <a:latin typeface="Ethnocentric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01" y="2434388"/>
            <a:ext cx="6723199" cy="7391400"/>
          </a:xfrm>
          <a:prstGeom prst="rect">
            <a:avLst/>
          </a:prstGeom>
          <a:noFill/>
          <a:ln w="101600" cmpd="thinThick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Picture 6" descr="Tale Keys 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53" y="-1"/>
            <a:ext cx="1951039" cy="2560321"/>
          </a:xfrm>
          <a:prstGeom prst="rect">
            <a:avLst/>
          </a:prstGeom>
          <a:ln>
            <a:noFill/>
          </a:ln>
          <a:effectLst>
            <a:outerShdw blurRad="127000" dist="508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65772" y="1733391"/>
            <a:ext cx="655187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en-IE" sz="4600" b="1" spc="200" dirty="0">
                <a:ln w="18000">
                  <a:noFill/>
                  <a:prstDash val="solid"/>
                  <a:miter lim="800000"/>
                </a:ln>
                <a:blipFill>
                  <a:blip r:embed="rId3"/>
                  <a:stretch>
                    <a:fillRect/>
                  </a:stretch>
                </a:blipFill>
                <a:latin typeface="Ethnocentric" pitchFamily="2" charset="0"/>
              </a:rPr>
              <a:t>Order Form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38" y="2716153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269875" algn="l"/>
                <a:tab pos="3673475" algn="l"/>
                <a:tab pos="5557838" algn="l"/>
              </a:tabLst>
            </a:pP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01 	</a:t>
            </a:r>
            <a:r>
              <a:rPr lang="en-IE" sz="11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Anne Devlin … the bravest of the brave 	</a:t>
            </a: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Mícheál Ó Doibhilín	€5</a:t>
            </a:r>
            <a:endParaRPr lang="en-IE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71538" y="2967415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69875" algn="l"/>
                <a:tab pos="3673475" algn="l"/>
                <a:tab pos="5557838" algn="l"/>
              </a:tabLst>
            </a:pP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02 	</a:t>
            </a:r>
            <a:r>
              <a:rPr lang="en-IE" sz="11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Kilmainham </a:t>
            </a:r>
            <a:r>
              <a:rPr lang="en-IE" sz="1100" dirty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Gaol  – Abandonment to Restoration</a:t>
            </a:r>
            <a:r>
              <a:rPr lang="en-IE" sz="10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	Rory </a:t>
            </a:r>
            <a:r>
              <a:rPr lang="en-IE" sz="1000" b="1" dirty="0" err="1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O’Dwyer</a:t>
            </a: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/M. Ó Doibhilín	€5</a:t>
            </a:r>
            <a:endParaRPr lang="en-IE" sz="1050" dirty="0"/>
          </a:p>
        </p:txBody>
      </p:sp>
      <p:sp>
        <p:nvSpPr>
          <p:cNvPr id="13" name="TextBox 12"/>
          <p:cNvSpPr txBox="1"/>
          <p:nvPr/>
        </p:nvSpPr>
        <p:spPr>
          <a:xfrm>
            <a:off x="71538" y="3218677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269875" algn="l"/>
                <a:tab pos="3673475" algn="l"/>
                <a:tab pos="5557838" algn="l"/>
              </a:tabLst>
            </a:pP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03 	</a:t>
            </a:r>
            <a:r>
              <a:rPr lang="en-IE" sz="11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Resistance </a:t>
            </a:r>
            <a:r>
              <a:rPr lang="en-IE" sz="1100" dirty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&amp; Rebellion – the Fenian Movement </a:t>
            </a:r>
            <a:r>
              <a:rPr lang="en-IE" sz="11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1858-69 	</a:t>
            </a: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Dr. Shane </a:t>
            </a:r>
            <a:r>
              <a:rPr lang="en-IE" sz="1000" b="1" dirty="0" err="1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Kenna</a:t>
            </a: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	€5   </a:t>
            </a:r>
            <a:endParaRPr lang="en-IE" sz="1050" dirty="0"/>
          </a:p>
        </p:txBody>
      </p:sp>
      <p:sp>
        <p:nvSpPr>
          <p:cNvPr id="14" name="TextBox 13"/>
          <p:cNvSpPr txBox="1"/>
          <p:nvPr/>
        </p:nvSpPr>
        <p:spPr>
          <a:xfrm>
            <a:off x="71538" y="3469939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269875" algn="l"/>
                <a:tab pos="3673475" algn="l"/>
                <a:tab pos="5557838" algn="l"/>
              </a:tabLst>
            </a:pP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04 	</a:t>
            </a:r>
            <a:r>
              <a:rPr lang="en-IE" sz="11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Bully’s </a:t>
            </a:r>
            <a:r>
              <a:rPr lang="en-IE" sz="1100" dirty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Acre – Dublin’s oldest </a:t>
            </a:r>
            <a:r>
              <a:rPr lang="en-IE" sz="11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cemetery 	</a:t>
            </a: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Paul O’Brien </a:t>
            </a:r>
            <a:r>
              <a:rPr lang="en-IE" sz="105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	€5</a:t>
            </a:r>
            <a:endParaRPr lang="en-IE" sz="1050" dirty="0"/>
          </a:p>
        </p:txBody>
      </p:sp>
      <p:sp>
        <p:nvSpPr>
          <p:cNvPr id="15" name="TextBox 14"/>
          <p:cNvSpPr txBox="1"/>
          <p:nvPr/>
        </p:nvSpPr>
        <p:spPr>
          <a:xfrm>
            <a:off x="71538" y="3721201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269875" algn="l"/>
                <a:tab pos="3673475" algn="l"/>
                <a:tab pos="5557838" algn="l"/>
              </a:tabLst>
            </a:pP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05 	</a:t>
            </a:r>
            <a:r>
              <a:rPr lang="en-IE" sz="11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Arbour </a:t>
            </a:r>
            <a:r>
              <a:rPr lang="en-IE" sz="1100" dirty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Hill Cemetery and </a:t>
            </a:r>
            <a:r>
              <a:rPr lang="en-IE" sz="11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Church 	</a:t>
            </a: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Paul O'Brien </a:t>
            </a:r>
            <a:r>
              <a:rPr lang="en-IE" sz="105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	€5</a:t>
            </a:r>
            <a:endParaRPr lang="en-IE" sz="1050" dirty="0"/>
          </a:p>
        </p:txBody>
      </p:sp>
      <p:sp>
        <p:nvSpPr>
          <p:cNvPr id="16" name="TextBox 15"/>
          <p:cNvSpPr txBox="1"/>
          <p:nvPr/>
        </p:nvSpPr>
        <p:spPr>
          <a:xfrm>
            <a:off x="71538" y="3972463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269875" algn="l"/>
                <a:tab pos="3673475" algn="l"/>
                <a:tab pos="5557838" algn="l"/>
              </a:tabLst>
            </a:pP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06 	</a:t>
            </a:r>
            <a:r>
              <a:rPr lang="en-IE" sz="11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Madame </a:t>
            </a:r>
            <a:r>
              <a:rPr lang="en-IE" sz="1100" dirty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– Constance Gore Booth/ Countess de </a:t>
            </a:r>
            <a:r>
              <a:rPr lang="en-IE" sz="1100" dirty="0" err="1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Markievicz</a:t>
            </a:r>
            <a:r>
              <a:rPr lang="en-IE" sz="11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 	</a:t>
            </a:r>
            <a:r>
              <a:rPr lang="en-IE" sz="1000" b="1" dirty="0" err="1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Ciara</a:t>
            </a: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Scott </a:t>
            </a:r>
            <a:r>
              <a:rPr lang="en-IE" sz="105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	€5</a:t>
            </a:r>
            <a:endParaRPr lang="en-IE" sz="1050" dirty="0"/>
          </a:p>
        </p:txBody>
      </p:sp>
      <p:sp>
        <p:nvSpPr>
          <p:cNvPr id="17" name="TextBox 16"/>
          <p:cNvSpPr txBox="1"/>
          <p:nvPr/>
        </p:nvSpPr>
        <p:spPr>
          <a:xfrm>
            <a:off x="71538" y="4223725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269875" algn="l"/>
                <a:tab pos="3673475" algn="l"/>
                <a:tab pos="5557838" algn="l"/>
              </a:tabLst>
            </a:pP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07 	</a:t>
            </a:r>
            <a:r>
              <a:rPr lang="en-IE" sz="11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The </a:t>
            </a:r>
            <a:r>
              <a:rPr lang="en-IE" sz="1100" dirty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Invincibles and the Phoenix Park </a:t>
            </a:r>
            <a:r>
              <a:rPr lang="en-IE" sz="11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Assassinations 	</a:t>
            </a: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Dr. Shane </a:t>
            </a:r>
            <a:r>
              <a:rPr lang="en-IE" sz="1000" b="1" dirty="0" err="1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Kenna</a:t>
            </a: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en-IE" sz="105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	€5</a:t>
            </a:r>
            <a:endParaRPr lang="en-IE" sz="1050" dirty="0"/>
          </a:p>
        </p:txBody>
      </p:sp>
      <p:sp>
        <p:nvSpPr>
          <p:cNvPr id="18" name="TextBox 17"/>
          <p:cNvSpPr txBox="1"/>
          <p:nvPr/>
        </p:nvSpPr>
        <p:spPr>
          <a:xfrm>
            <a:off x="71538" y="4474987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269875" algn="l"/>
                <a:tab pos="3673475" algn="l"/>
                <a:tab pos="5557838" algn="l"/>
              </a:tabLst>
            </a:pP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08 	</a:t>
            </a:r>
            <a:r>
              <a:rPr lang="en-IE" sz="11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Joe </a:t>
            </a:r>
            <a:r>
              <a:rPr lang="en-IE" sz="1100" dirty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Poole ... The sixth </a:t>
            </a:r>
            <a:r>
              <a:rPr lang="en-IE" sz="11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Invincible 	</a:t>
            </a: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Mícheál Ó Doibhilín </a:t>
            </a:r>
            <a:r>
              <a:rPr lang="en-IE" sz="105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	€5</a:t>
            </a:r>
            <a:endParaRPr lang="en-IE" sz="1050" dirty="0"/>
          </a:p>
        </p:txBody>
      </p:sp>
      <p:sp>
        <p:nvSpPr>
          <p:cNvPr id="19" name="TextBox 18"/>
          <p:cNvSpPr txBox="1"/>
          <p:nvPr/>
        </p:nvSpPr>
        <p:spPr>
          <a:xfrm>
            <a:off x="71538" y="4726249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269875" algn="l"/>
                <a:tab pos="3673475" algn="l"/>
                <a:tab pos="5557838" algn="l"/>
              </a:tabLst>
            </a:pP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09 	</a:t>
            </a:r>
            <a:r>
              <a:rPr lang="en-IE" sz="11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Royal </a:t>
            </a:r>
            <a:r>
              <a:rPr lang="en-IE" sz="1100" dirty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Hospital, </a:t>
            </a:r>
            <a:r>
              <a:rPr lang="en-IE" sz="11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Kilmainham 	</a:t>
            </a: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Paul O’Brien </a:t>
            </a:r>
            <a:r>
              <a:rPr lang="en-IE" sz="105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	€5</a:t>
            </a:r>
            <a:endParaRPr lang="en-IE" sz="1050" dirty="0"/>
          </a:p>
        </p:txBody>
      </p:sp>
      <p:sp>
        <p:nvSpPr>
          <p:cNvPr id="20" name="TextBox 19"/>
          <p:cNvSpPr txBox="1"/>
          <p:nvPr/>
        </p:nvSpPr>
        <p:spPr>
          <a:xfrm>
            <a:off x="71538" y="4977511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269875" algn="l"/>
                <a:tab pos="3673475" algn="l"/>
                <a:tab pos="5557838" algn="l"/>
              </a:tabLst>
            </a:pP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10 	</a:t>
            </a:r>
            <a:r>
              <a:rPr lang="en-IE" sz="11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Rebels</a:t>
            </a:r>
            <a:r>
              <a:rPr lang="en-IE" sz="1100" dirty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’ </a:t>
            </a:r>
            <a:r>
              <a:rPr lang="en-IE" sz="11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Priests  - ministering to Republicans, 1914-24	</a:t>
            </a: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Joe Connell </a:t>
            </a:r>
            <a:r>
              <a:rPr lang="en-IE" sz="105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	€5</a:t>
            </a:r>
            <a:endParaRPr lang="en-IE" sz="1050" dirty="0"/>
          </a:p>
        </p:txBody>
      </p:sp>
      <p:sp>
        <p:nvSpPr>
          <p:cNvPr id="21" name="TextBox 20"/>
          <p:cNvSpPr txBox="1"/>
          <p:nvPr/>
        </p:nvSpPr>
        <p:spPr>
          <a:xfrm>
            <a:off x="71538" y="5228773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269875" algn="l"/>
                <a:tab pos="3673475" algn="l"/>
                <a:tab pos="5557838" algn="l"/>
              </a:tabLst>
            </a:pP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11 	</a:t>
            </a:r>
            <a:r>
              <a:rPr lang="en-IE" sz="11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Unequal Patriots 	</a:t>
            </a: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Joe Connell </a:t>
            </a:r>
            <a:r>
              <a:rPr lang="en-IE" sz="105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	€5</a:t>
            </a:r>
            <a:endParaRPr lang="en-IE" sz="1050" dirty="0"/>
          </a:p>
        </p:txBody>
      </p:sp>
      <p:sp>
        <p:nvSpPr>
          <p:cNvPr id="22" name="TextBox 21"/>
          <p:cNvSpPr txBox="1"/>
          <p:nvPr/>
        </p:nvSpPr>
        <p:spPr>
          <a:xfrm>
            <a:off x="71538" y="5480035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269875" algn="l"/>
                <a:tab pos="3673475" algn="l"/>
                <a:tab pos="5557838" algn="l"/>
              </a:tabLst>
            </a:pP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12 	</a:t>
            </a:r>
            <a:r>
              <a:rPr lang="en-IE" sz="11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The </a:t>
            </a:r>
            <a:r>
              <a:rPr lang="en-IE" sz="1100" dirty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Firemen’s </a:t>
            </a:r>
            <a:r>
              <a:rPr lang="en-IE" sz="11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Tale </a:t>
            </a:r>
            <a:r>
              <a:rPr lang="en-IE" sz="1100" dirty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– the burning of the Custom House </a:t>
            </a:r>
            <a:r>
              <a:rPr lang="en-IE" sz="11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1921	</a:t>
            </a: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Las Fallon </a:t>
            </a:r>
            <a:r>
              <a:rPr lang="en-IE" sz="105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	€5</a:t>
            </a:r>
            <a:endParaRPr lang="en-IE" sz="1050" dirty="0"/>
          </a:p>
        </p:txBody>
      </p:sp>
      <p:sp>
        <p:nvSpPr>
          <p:cNvPr id="23" name="TextBox 22"/>
          <p:cNvSpPr txBox="1"/>
          <p:nvPr/>
        </p:nvSpPr>
        <p:spPr>
          <a:xfrm>
            <a:off x="71538" y="7693300"/>
            <a:ext cx="5525863" cy="22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IE" sz="8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Postage </a:t>
            </a:r>
            <a:r>
              <a:rPr lang="en-IE" sz="900" b="1" spc="-20" dirty="0" smtClean="0">
                <a:latin typeface="Arial Narrow" panose="020B0606020202030204" pitchFamily="34" charset="0"/>
                <a:cs typeface="Arial" panose="020B0604020202020204" pitchFamily="34" charset="0"/>
              </a:rPr>
              <a:t>First </a:t>
            </a:r>
            <a:r>
              <a:rPr lang="en-IE" sz="900" b="1" spc="-20" dirty="0" smtClean="0">
                <a:latin typeface="Arial Narrow" panose="020B0606020202030204" pitchFamily="34" charset="0"/>
                <a:cs typeface="Arial" panose="020B0604020202020204" pitchFamily="34" charset="0"/>
              </a:rPr>
              <a:t>3 books, </a:t>
            </a:r>
            <a:r>
              <a:rPr lang="en-IE" sz="900" b="1" spc="-20" dirty="0">
                <a:latin typeface="Arial Narrow" panose="020B0606020202030204" pitchFamily="34" charset="0"/>
                <a:cs typeface="Arial" panose="020B0604020202020204" pitchFamily="34" charset="0"/>
              </a:rPr>
              <a:t>add €1 per </a:t>
            </a:r>
            <a:r>
              <a:rPr lang="en-IE" sz="900" b="1" spc="-20" dirty="0" smtClean="0">
                <a:latin typeface="Arial Narrow" panose="020B0606020202030204" pitchFamily="34" charset="0"/>
                <a:cs typeface="Arial" panose="020B0604020202020204" pitchFamily="34" charset="0"/>
              </a:rPr>
              <a:t>book; for books 4-7 books </a:t>
            </a:r>
            <a:r>
              <a:rPr lang="en-IE" sz="900" b="1" spc="-20" dirty="0">
                <a:latin typeface="Arial Narrow" panose="020B0606020202030204" pitchFamily="34" charset="0"/>
                <a:cs typeface="Arial" panose="020B0604020202020204" pitchFamily="34" charset="0"/>
              </a:rPr>
              <a:t>add 75c </a:t>
            </a:r>
            <a:r>
              <a:rPr lang="en-IE" sz="900" b="1" spc="-20" dirty="0" smtClean="0">
                <a:latin typeface="Arial Narrow" panose="020B0606020202030204" pitchFamily="34" charset="0"/>
                <a:cs typeface="Arial" panose="020B0604020202020204" pitchFamily="34" charset="0"/>
              </a:rPr>
              <a:t>each; for books 8-15 </a:t>
            </a:r>
            <a:r>
              <a:rPr lang="en-IE" sz="900" b="1" spc="-20" dirty="0">
                <a:latin typeface="Arial Narrow" panose="020B0606020202030204" pitchFamily="34" charset="0"/>
                <a:cs typeface="Arial" panose="020B0604020202020204" pitchFamily="34" charset="0"/>
              </a:rPr>
              <a:t>add </a:t>
            </a:r>
            <a:r>
              <a:rPr lang="en-IE" sz="900" b="1" spc="-20" dirty="0" smtClean="0">
                <a:latin typeface="Arial Narrow" panose="020B0606020202030204" pitchFamily="34" charset="0"/>
                <a:cs typeface="Arial" panose="020B0604020202020204" pitchFamily="34" charset="0"/>
              </a:rPr>
              <a:t>65c each; for books 16+ add 50c</a:t>
            </a:r>
            <a:endParaRPr lang="en-IE" sz="900" b="1" spc="-2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538" y="5731297"/>
            <a:ext cx="685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269875" algn="l"/>
                <a:tab pos="3673475" algn="l"/>
              </a:tabLst>
            </a:pP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13	</a:t>
            </a:r>
            <a:r>
              <a:rPr lang="en-IE" sz="10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 </a:t>
            </a: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	</a:t>
            </a:r>
            <a:endParaRPr lang="en-IE" sz="1050" dirty="0"/>
          </a:p>
        </p:txBody>
      </p:sp>
      <p:sp>
        <p:nvSpPr>
          <p:cNvPr id="27" name="TextBox 26"/>
          <p:cNvSpPr txBox="1"/>
          <p:nvPr/>
        </p:nvSpPr>
        <p:spPr>
          <a:xfrm>
            <a:off x="71538" y="5967170"/>
            <a:ext cx="685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269875" algn="l"/>
                <a:tab pos="3673475" algn="l"/>
              </a:tabLst>
            </a:pP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14 	</a:t>
            </a:r>
            <a:r>
              <a:rPr lang="en-IE" sz="10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 </a:t>
            </a: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	</a:t>
            </a:r>
            <a:endParaRPr lang="en-IE" sz="1050" dirty="0"/>
          </a:p>
        </p:txBody>
      </p:sp>
      <p:sp>
        <p:nvSpPr>
          <p:cNvPr id="28" name="TextBox 27"/>
          <p:cNvSpPr txBox="1"/>
          <p:nvPr/>
        </p:nvSpPr>
        <p:spPr>
          <a:xfrm>
            <a:off x="71538" y="6203043"/>
            <a:ext cx="685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269875" algn="l"/>
                <a:tab pos="3673475" algn="l"/>
              </a:tabLst>
            </a:pP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15 	</a:t>
            </a:r>
            <a:r>
              <a:rPr lang="en-IE" sz="10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 </a:t>
            </a: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	</a:t>
            </a:r>
            <a:endParaRPr lang="en-IE" sz="1050" dirty="0"/>
          </a:p>
        </p:txBody>
      </p:sp>
      <p:sp>
        <p:nvSpPr>
          <p:cNvPr id="29" name="TextBox 28"/>
          <p:cNvSpPr txBox="1"/>
          <p:nvPr/>
        </p:nvSpPr>
        <p:spPr>
          <a:xfrm>
            <a:off x="71538" y="6438916"/>
            <a:ext cx="685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269875" algn="l"/>
                <a:tab pos="3673475" algn="l"/>
              </a:tabLst>
            </a:pP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16 	</a:t>
            </a:r>
            <a:r>
              <a:rPr lang="en-IE" sz="10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 </a:t>
            </a: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	</a:t>
            </a:r>
            <a:endParaRPr lang="en-IE" sz="1050" dirty="0"/>
          </a:p>
        </p:txBody>
      </p:sp>
      <p:sp>
        <p:nvSpPr>
          <p:cNvPr id="30" name="TextBox 29"/>
          <p:cNvSpPr txBox="1"/>
          <p:nvPr/>
        </p:nvSpPr>
        <p:spPr>
          <a:xfrm>
            <a:off x="71538" y="6674789"/>
            <a:ext cx="685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269875" algn="l"/>
                <a:tab pos="3673475" algn="l"/>
              </a:tabLst>
            </a:pP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17	</a:t>
            </a:r>
            <a:r>
              <a:rPr lang="en-IE" sz="10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 </a:t>
            </a: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	</a:t>
            </a:r>
            <a:endParaRPr lang="en-IE" sz="1050" dirty="0"/>
          </a:p>
        </p:txBody>
      </p:sp>
      <p:sp>
        <p:nvSpPr>
          <p:cNvPr id="31" name="TextBox 30"/>
          <p:cNvSpPr txBox="1"/>
          <p:nvPr/>
        </p:nvSpPr>
        <p:spPr>
          <a:xfrm>
            <a:off x="71538" y="6910662"/>
            <a:ext cx="685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269875" algn="l"/>
                <a:tab pos="3673475" algn="l"/>
              </a:tabLst>
            </a:pP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18 	</a:t>
            </a:r>
            <a:r>
              <a:rPr lang="en-IE" sz="10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  </a:t>
            </a: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	</a:t>
            </a:r>
            <a:endParaRPr lang="en-IE" sz="1050" dirty="0"/>
          </a:p>
        </p:txBody>
      </p:sp>
      <p:cxnSp>
        <p:nvCxnSpPr>
          <p:cNvPr id="60" name="Straight Connector 59"/>
          <p:cNvCxnSpPr/>
          <p:nvPr/>
        </p:nvCxnSpPr>
        <p:spPr>
          <a:xfrm>
            <a:off x="111318" y="2727296"/>
            <a:ext cx="6647291" cy="0"/>
          </a:xfrm>
          <a:prstGeom prst="line">
            <a:avLst/>
          </a:prstGeom>
          <a:noFill/>
          <a:ln w="3810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11318" y="2972272"/>
            <a:ext cx="66472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111318" y="3217248"/>
            <a:ext cx="66472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11318" y="3462224"/>
            <a:ext cx="66472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11318" y="3731053"/>
            <a:ext cx="66472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11318" y="3968078"/>
            <a:ext cx="66472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111318" y="4221005"/>
            <a:ext cx="66472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11318" y="4442128"/>
            <a:ext cx="66472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111318" y="4734810"/>
            <a:ext cx="66472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11318" y="4987737"/>
            <a:ext cx="66472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111318" y="5240664"/>
            <a:ext cx="66472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111318" y="5493591"/>
            <a:ext cx="66472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11318" y="5738567"/>
            <a:ext cx="66472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11318" y="5967641"/>
            <a:ext cx="66472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111318" y="6204666"/>
            <a:ext cx="66472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11318" y="6441691"/>
            <a:ext cx="66472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11318" y="6678716"/>
            <a:ext cx="66472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111318" y="6915741"/>
            <a:ext cx="66472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111318" y="7152766"/>
            <a:ext cx="66472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111318" y="7681319"/>
            <a:ext cx="66472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111318" y="7911551"/>
            <a:ext cx="6647291" cy="0"/>
          </a:xfrm>
          <a:prstGeom prst="line">
            <a:avLst/>
          </a:prstGeom>
          <a:noFill/>
          <a:ln w="3810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111318" y="7413644"/>
            <a:ext cx="66472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1538" y="2464891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269875" algn="l"/>
                <a:tab pos="3673475" algn="l"/>
                <a:tab pos="5470525" algn="l"/>
              </a:tabLst>
            </a:pP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	</a:t>
            </a:r>
            <a:r>
              <a:rPr lang="en-IE" sz="11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Title	Author	Price:     Qty : </a:t>
            </a:r>
            <a:r>
              <a:rPr lang="en-IE" sz="8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  </a:t>
            </a:r>
            <a:r>
              <a:rPr lang="en-IE" sz="11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 Total:</a:t>
            </a:r>
            <a:endParaRPr lang="en-IE" sz="1050" dirty="0"/>
          </a:p>
        </p:txBody>
      </p:sp>
      <p:grpSp>
        <p:nvGrpSpPr>
          <p:cNvPr id="85" name="Group 84"/>
          <p:cNvGrpSpPr/>
          <p:nvPr/>
        </p:nvGrpSpPr>
        <p:grpSpPr>
          <a:xfrm>
            <a:off x="5589701" y="2464987"/>
            <a:ext cx="763325" cy="6488182"/>
            <a:chOff x="5589701" y="2464986"/>
            <a:chExt cx="763325" cy="7343582"/>
          </a:xfrm>
        </p:grpSpPr>
        <p:cxnSp>
          <p:nvCxnSpPr>
            <p:cNvPr id="82" name="Straight Connector 81"/>
            <p:cNvCxnSpPr/>
            <p:nvPr/>
          </p:nvCxnSpPr>
          <p:spPr>
            <a:xfrm flipV="1">
              <a:off x="5589701" y="2464988"/>
              <a:ext cx="0" cy="7343580"/>
            </a:xfrm>
            <a:prstGeom prst="line">
              <a:avLst/>
            </a:prstGeom>
            <a:noFill/>
            <a:ln w="38100" cmpd="sng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6034974" y="2464986"/>
              <a:ext cx="0" cy="6452622"/>
            </a:xfrm>
            <a:prstGeom prst="line">
              <a:avLst/>
            </a:prstGeom>
            <a:noFill/>
            <a:ln w="38100" cmpd="sng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6353026" y="2464987"/>
              <a:ext cx="0" cy="5903644"/>
            </a:xfrm>
            <a:prstGeom prst="line">
              <a:avLst/>
            </a:prstGeom>
            <a:noFill/>
            <a:ln w="38100" cmpd="sng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01" name="TextBox 100"/>
          <p:cNvSpPr txBox="1"/>
          <p:nvPr/>
        </p:nvSpPr>
        <p:spPr>
          <a:xfrm>
            <a:off x="63613" y="7967207"/>
            <a:ext cx="669499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 smtClean="0">
                <a:latin typeface="Arial" pitchFamily="34" charset="0"/>
                <a:cs typeface="Arial" pitchFamily="34" charset="0"/>
              </a:rPr>
              <a:t>Name:</a:t>
            </a:r>
          </a:p>
          <a:p>
            <a:r>
              <a:rPr lang="en-IE" sz="1200" dirty="0" smtClean="0">
                <a:latin typeface="Arial" pitchFamily="34" charset="0"/>
                <a:cs typeface="Arial" pitchFamily="34" charset="0"/>
              </a:rPr>
              <a:t>Address:</a:t>
            </a:r>
          </a:p>
          <a:p>
            <a:endParaRPr lang="en-IE" sz="1200" dirty="0">
              <a:latin typeface="Arial" pitchFamily="34" charset="0"/>
              <a:cs typeface="Arial" pitchFamily="34" charset="0"/>
            </a:endParaRPr>
          </a:p>
          <a:p>
            <a:endParaRPr lang="en-IE" sz="1200" dirty="0" smtClean="0">
              <a:latin typeface="Arial" pitchFamily="34" charset="0"/>
              <a:cs typeface="Arial" pitchFamily="34" charset="0"/>
            </a:endParaRPr>
          </a:p>
          <a:p>
            <a:endParaRPr lang="en-IE" sz="1200" dirty="0" smtClean="0">
              <a:latin typeface="Arial" pitchFamily="34" charset="0"/>
              <a:cs typeface="Arial" pitchFamily="34" charset="0"/>
            </a:endParaRPr>
          </a:p>
          <a:p>
            <a:endParaRPr lang="en-IE" sz="9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3052763" algn="l"/>
                <a:tab pos="4667250" algn="l"/>
              </a:tabLst>
            </a:pPr>
            <a:r>
              <a:rPr lang="en-IE" sz="1100" dirty="0" smtClean="0">
                <a:latin typeface="Arial" pitchFamily="34" charset="0"/>
                <a:cs typeface="Arial" pitchFamily="34" charset="0"/>
              </a:rPr>
              <a:t>E-mail: 	Landline: 	Mobile:</a:t>
            </a:r>
          </a:p>
          <a:p>
            <a:r>
              <a:rPr lang="en-IE" sz="1100" dirty="0" smtClean="0">
                <a:latin typeface="Arial" pitchFamily="34" charset="0"/>
                <a:cs typeface="Arial" pitchFamily="34" charset="0"/>
              </a:rPr>
              <a:t>I do       /do not      wish to be included on the Kilmainham Tales mailing list </a:t>
            </a:r>
            <a:r>
              <a:rPr lang="en-IE" sz="800" i="1" dirty="0">
                <a:latin typeface="Arial" pitchFamily="34" charset="0"/>
                <a:cs typeface="Arial" pitchFamily="34" charset="0"/>
              </a:rPr>
              <a:t>(Please tick </a:t>
            </a:r>
            <a:r>
              <a:rPr lang="en-IE" sz="800" i="1" dirty="0" smtClean="0">
                <a:latin typeface="Arial" pitchFamily="34" charset="0"/>
                <a:cs typeface="Arial" pitchFamily="34" charset="0"/>
              </a:rPr>
              <a:t>the appropriate </a:t>
            </a:r>
            <a:r>
              <a:rPr lang="en-IE" sz="800" i="1" dirty="0">
                <a:latin typeface="Arial" pitchFamily="34" charset="0"/>
                <a:cs typeface="Arial" pitchFamily="34" charset="0"/>
              </a:rPr>
              <a:t>box).</a:t>
            </a:r>
            <a:r>
              <a:rPr lang="en-IE" sz="11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IE" sz="1000" dirty="0" smtClean="0">
                <a:latin typeface="Arial" pitchFamily="34" charset="0"/>
                <a:cs typeface="Arial" pitchFamily="34" charset="0"/>
              </a:rPr>
              <a:t>        Please allow up to 10 days for delivery.                         Use back of this page for comments etc. if required.</a:t>
            </a:r>
            <a:endParaRPr lang="en-IE" sz="1100" dirty="0" smtClean="0">
              <a:latin typeface="Arial" pitchFamily="34" charset="0"/>
              <a:cs typeface="Arial" pitchFamily="34" charset="0"/>
            </a:endParaRPr>
          </a:p>
          <a:p>
            <a:endParaRPr lang="en-IE" sz="200" dirty="0">
              <a:latin typeface="Arial" pitchFamily="34" charset="0"/>
              <a:cs typeface="Arial" pitchFamily="34" charset="0"/>
            </a:endParaRPr>
          </a:p>
          <a:p>
            <a:r>
              <a:rPr lang="en-IE" sz="1200" b="1" dirty="0" smtClean="0">
                <a:latin typeface="Arial" pitchFamily="34" charset="0"/>
                <a:cs typeface="Arial" pitchFamily="34" charset="0"/>
              </a:rPr>
              <a:t>To: Kilmainham Tales </a:t>
            </a:r>
            <a:r>
              <a:rPr lang="en-IE" sz="1200" b="1" dirty="0" err="1" smtClean="0">
                <a:latin typeface="Arial" pitchFamily="34" charset="0"/>
                <a:cs typeface="Arial" pitchFamily="34" charset="0"/>
              </a:rPr>
              <a:t>Teo</a:t>
            </a:r>
            <a:r>
              <a:rPr lang="en-IE" sz="1200" b="1" dirty="0" smtClean="0">
                <a:latin typeface="Arial" pitchFamily="34" charset="0"/>
                <a:cs typeface="Arial" pitchFamily="34" charset="0"/>
              </a:rPr>
              <a:t>., 11 Weston Crescent, Weston Park, Lucan, Co. Dublin, Ireland.</a:t>
            </a:r>
            <a:endParaRPr lang="en-IE" sz="12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4" name="Straight Connector 103"/>
          <p:cNvCxnSpPr/>
          <p:nvPr/>
        </p:nvCxnSpPr>
        <p:spPr>
          <a:xfrm>
            <a:off x="612250" y="8150087"/>
            <a:ext cx="481849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612250" y="8340918"/>
            <a:ext cx="481849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612250" y="8537050"/>
            <a:ext cx="481849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612250" y="8733182"/>
            <a:ext cx="481849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612250" y="8929314"/>
            <a:ext cx="481849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612250" y="9191704"/>
            <a:ext cx="254441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3800723" y="9191704"/>
            <a:ext cx="96210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5319423" y="9191704"/>
            <a:ext cx="13755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5542056" y="7919398"/>
            <a:ext cx="1315944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269875" algn="l"/>
                <a:tab pos="3673475" algn="l"/>
              </a:tabLst>
            </a:pPr>
            <a:r>
              <a:rPr lang="en-IE" sz="11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Total:     €</a:t>
            </a:r>
          </a:p>
          <a:p>
            <a:pPr>
              <a:spcAft>
                <a:spcPts val="0"/>
              </a:spcAft>
              <a:tabLst>
                <a:tab pos="269875" algn="l"/>
                <a:tab pos="3673475" algn="l"/>
              </a:tabLst>
            </a:pPr>
            <a:endParaRPr lang="en-IE" sz="600" dirty="0">
              <a:solidFill>
                <a:srgbClr val="000000"/>
              </a:solidFill>
              <a:latin typeface="Impact"/>
              <a:cs typeface="Arial"/>
            </a:endParaRPr>
          </a:p>
          <a:p>
            <a:pPr>
              <a:spcAft>
                <a:spcPts val="0"/>
              </a:spcAft>
              <a:tabLst>
                <a:tab pos="269875" algn="l"/>
                <a:tab pos="3673475" algn="l"/>
              </a:tabLst>
            </a:pPr>
            <a:r>
              <a:rPr lang="en-IE" sz="1050" dirty="0" smtClean="0">
                <a:solidFill>
                  <a:srgbClr val="000000"/>
                </a:solidFill>
                <a:latin typeface="Impact"/>
                <a:cs typeface="Arial"/>
              </a:rPr>
              <a:t>Payment:</a:t>
            </a:r>
          </a:p>
          <a:p>
            <a:pPr>
              <a:spcAft>
                <a:spcPts val="0"/>
              </a:spcAft>
              <a:tabLst>
                <a:tab pos="182563" algn="l"/>
                <a:tab pos="3673475" algn="l"/>
              </a:tabLst>
            </a:pPr>
            <a:r>
              <a:rPr lang="en-IE" sz="9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€ Cheque</a:t>
            </a:r>
          </a:p>
          <a:p>
            <a:pPr>
              <a:spcAft>
                <a:spcPts val="0"/>
              </a:spcAft>
              <a:tabLst>
                <a:tab pos="182563" algn="l"/>
                <a:tab pos="3673475" algn="l"/>
              </a:tabLst>
            </a:pPr>
            <a:r>
              <a:rPr lang="en-IE" sz="9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€ Money Order </a:t>
            </a:r>
          </a:p>
          <a:p>
            <a:pPr>
              <a:spcAft>
                <a:spcPts val="0"/>
              </a:spcAft>
              <a:tabLst>
                <a:tab pos="182563" algn="l"/>
                <a:tab pos="3673475" algn="l"/>
              </a:tabLst>
            </a:pPr>
            <a:r>
              <a:rPr lang="en-IE" sz="9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€ Postal Order</a:t>
            </a:r>
          </a:p>
          <a:p>
            <a:pPr>
              <a:spcAft>
                <a:spcPts val="0"/>
              </a:spcAft>
              <a:tabLst>
                <a:tab pos="182563" algn="l"/>
                <a:tab pos="3673475" algn="l"/>
              </a:tabLst>
            </a:pPr>
            <a:r>
              <a:rPr lang="en-IE" sz="9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	enclosed</a:t>
            </a:r>
            <a:endParaRPr lang="en-IE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413469" y="9255319"/>
            <a:ext cx="135172" cy="135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9" name="Rectangle 118"/>
          <p:cNvSpPr/>
          <p:nvPr/>
        </p:nvSpPr>
        <p:spPr>
          <a:xfrm>
            <a:off x="1105232" y="9255319"/>
            <a:ext cx="135172" cy="135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91" name="Straight Connector 90"/>
          <p:cNvCxnSpPr/>
          <p:nvPr/>
        </p:nvCxnSpPr>
        <p:spPr>
          <a:xfrm>
            <a:off x="5597718" y="8173955"/>
            <a:ext cx="1160891" cy="0"/>
          </a:xfrm>
          <a:prstGeom prst="line">
            <a:avLst/>
          </a:prstGeom>
          <a:noFill/>
          <a:ln w="3810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5597718" y="8937281"/>
            <a:ext cx="1160891" cy="0"/>
          </a:xfrm>
          <a:prstGeom prst="line">
            <a:avLst/>
          </a:prstGeom>
          <a:noFill/>
          <a:ln w="3810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5" name="TextBox 124"/>
          <p:cNvSpPr txBox="1"/>
          <p:nvPr/>
        </p:nvSpPr>
        <p:spPr>
          <a:xfrm>
            <a:off x="71529" y="8897470"/>
            <a:ext cx="66234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800" i="1" dirty="0" smtClean="0">
                <a:latin typeface="Arial" pitchFamily="34" charset="0"/>
                <a:cs typeface="Arial" pitchFamily="34" charset="0"/>
              </a:rPr>
              <a:t>Please print or write clearly</a:t>
            </a:r>
            <a:endParaRPr lang="en-IE" sz="800" i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8" name="Straight Connector 127"/>
          <p:cNvCxnSpPr/>
          <p:nvPr/>
        </p:nvCxnSpPr>
        <p:spPr>
          <a:xfrm>
            <a:off x="5597718" y="7680975"/>
            <a:ext cx="1160891" cy="0"/>
          </a:xfrm>
          <a:prstGeom prst="line">
            <a:avLst/>
          </a:prstGeom>
          <a:noFill/>
          <a:ln w="3810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87" name="Group 86"/>
          <p:cNvGrpSpPr/>
          <p:nvPr/>
        </p:nvGrpSpPr>
        <p:grpSpPr>
          <a:xfrm>
            <a:off x="5653377" y="8396581"/>
            <a:ext cx="111189" cy="405513"/>
            <a:chOff x="5653377" y="8404532"/>
            <a:chExt cx="135172" cy="492981"/>
          </a:xfrm>
        </p:grpSpPr>
        <p:sp>
          <p:nvSpPr>
            <p:cNvPr id="120" name="Rectangle 119"/>
            <p:cNvSpPr/>
            <p:nvPr/>
          </p:nvSpPr>
          <p:spPr>
            <a:xfrm>
              <a:off x="5653377" y="8404532"/>
              <a:ext cx="135172" cy="1351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5653377" y="8583436"/>
              <a:ext cx="135172" cy="1351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653377" y="8762341"/>
              <a:ext cx="135172" cy="1351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5542056" y="7672908"/>
            <a:ext cx="13159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444500" algn="l"/>
                <a:tab pos="3673475" algn="l"/>
              </a:tabLst>
            </a:pPr>
            <a:r>
              <a:rPr lang="en-IE" sz="11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 	€</a:t>
            </a:r>
            <a:endParaRPr lang="en-IE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1538" y="5738509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269875" algn="l"/>
                <a:tab pos="3673475" algn="l"/>
                <a:tab pos="5557838" algn="l"/>
              </a:tabLst>
            </a:pP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12 	</a:t>
            </a:r>
            <a:r>
              <a:rPr lang="en-IE" sz="11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Teaching Rebels</a:t>
            </a:r>
            <a:r>
              <a:rPr lang="en-IE" sz="1100" dirty="0" smtClean="0">
                <a:solidFill>
                  <a:srgbClr val="000000"/>
                </a:solidFill>
                <a:latin typeface="Impact"/>
                <a:ea typeface="Times New Roman"/>
                <a:cs typeface="Arial"/>
              </a:rPr>
              <a:t>	</a:t>
            </a:r>
            <a:r>
              <a:rPr lang="en-IE" sz="10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Joe </a:t>
            </a:r>
            <a:r>
              <a:rPr lang="en-IE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Connell </a:t>
            </a:r>
            <a:r>
              <a:rPr lang="en-IE" sz="105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	€5</a:t>
            </a:r>
            <a:endParaRPr lang="en-IE" sz="10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77</Words>
  <Application>Microsoft Office PowerPoint</Application>
  <PresentationFormat>A4 Paper (210x297 mm)</PresentationFormat>
  <Paragraphs>44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Arial Narrow</vt:lpstr>
      <vt:lpstr>Calibri</vt:lpstr>
      <vt:lpstr>Ethnocentric</vt:lpstr>
      <vt:lpstr>Impact</vt:lpstr>
      <vt:lpstr>Times New Roman</vt:lpstr>
      <vt:lpstr>Wide Latin</vt:lpstr>
      <vt:lpstr>Office Theme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Micheal</dc:creator>
  <cp:lastModifiedBy>Mícheál Ó Doibhilín</cp:lastModifiedBy>
  <cp:revision>17</cp:revision>
  <dcterms:created xsi:type="dcterms:W3CDTF">2015-05-31T21:00:26Z</dcterms:created>
  <dcterms:modified xsi:type="dcterms:W3CDTF">2015-12-02T11:53:59Z</dcterms:modified>
</cp:coreProperties>
</file>